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4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"/>
  </p:notesMasterIdLst>
  <p:sldIdLst>
    <p:sldId id="257" r:id="rId2"/>
    <p:sldId id="1357" r:id="rId3"/>
    <p:sldId id="1356" r:id="rId4"/>
    <p:sldId id="1360" r:id="rId5"/>
    <p:sldId id="1358" r:id="rId6"/>
  </p:sldIdLst>
  <p:sldSz cx="12192000" cy="6858000"/>
  <p:notesSz cx="6858000" cy="9144000"/>
  <p:custShowLst>
    <p:custShow name="Diaporama personnalisé 1" id="0">
      <p:sldLst>
        <p:sld r:id="rId2"/>
      </p:sldLst>
    </p:custShow>
  </p:custShow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par défaut" id="{429CBDE8-2F18-49E8-91BB-61C70897668A}">
          <p14:sldIdLst>
            <p14:sldId id="257"/>
            <p14:sldId id="1357"/>
            <p14:sldId id="1356"/>
            <p14:sldId id="1360"/>
            <p14:sldId id="1358"/>
          </p14:sldIdLst>
        </p14:section>
        <p14:section name="Section sans titre" id="{CBD82B3C-1559-4DB9-A794-8913882A2F3B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18C2"/>
    <a:srgbClr val="BA0693"/>
    <a:srgbClr val="BB05A5"/>
    <a:srgbClr val="F8F8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35" autoAdjust="0"/>
    <p:restoredTop sz="94660"/>
  </p:normalViewPr>
  <p:slideViewPr>
    <p:cSldViewPr snapToGrid="0">
      <p:cViewPr varScale="1">
        <p:scale>
          <a:sx n="54" d="100"/>
          <a:sy n="54" d="100"/>
        </p:scale>
        <p:origin x="758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package" Target="../embeddings/Microsoft_Excel_Worksheet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lang="fr-FR"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fr-FR"/>
              <a:t>ANALYSE DES CAMEMBERTS ITC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fr-FR"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5A52-4C29-AF4A-984F605F5D24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5A52-4C29-AF4A-984F605F5D24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5A52-4C29-AF4A-984F605F5D24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5A52-4C29-AF4A-984F605F5D24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5A52-4C29-AF4A-984F605F5D24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B-5A52-4C29-AF4A-984F605F5D24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D-5A52-4C29-AF4A-984F605F5D24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F-5A52-4C29-AF4A-984F605F5D24}"/>
              </c:ext>
            </c:extLst>
          </c:dPt>
          <c:dLbls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fr-FR"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'REVOLUTION+'!$B$23:$I$23</c:f>
              <c:strCache>
                <c:ptCount val="8"/>
                <c:pt idx="0">
                  <c:v>Réalisation Abidjan</c:v>
                </c:pt>
                <c:pt idx="1">
                  <c:v>Réalisation Bouake</c:v>
                </c:pt>
                <c:pt idx="2">
                  <c:v>Réalisation Yamoussoukro</c:v>
                </c:pt>
                <c:pt idx="3">
                  <c:v>Réalisation Divo</c:v>
                </c:pt>
                <c:pt idx="4">
                  <c:v>Réalisation Gagnoa</c:v>
                </c:pt>
                <c:pt idx="5">
                  <c:v>Réalisation San Pedro</c:v>
                </c:pt>
                <c:pt idx="6">
                  <c:v>Réalisation Katiola</c:v>
                </c:pt>
                <c:pt idx="7">
                  <c:v>Reliquat Objectifs Moov</c:v>
                </c:pt>
              </c:strCache>
            </c:strRef>
          </c:cat>
          <c:val>
            <c:numRef>
              <c:f>'REVOLUTION+'!$B$24:$I$24</c:f>
              <c:numCache>
                <c:formatCode>General</c:formatCode>
                <c:ptCount val="8"/>
                <c:pt idx="0">
                  <c:v>99</c:v>
                </c:pt>
                <c:pt idx="1">
                  <c:v>50</c:v>
                </c:pt>
                <c:pt idx="2">
                  <c:v>110</c:v>
                </c:pt>
                <c:pt idx="3">
                  <c:v>14</c:v>
                </c:pt>
                <c:pt idx="4">
                  <c:v>11</c:v>
                </c:pt>
                <c:pt idx="5">
                  <c:v>28</c:v>
                </c:pt>
                <c:pt idx="6">
                  <c:v>21</c:v>
                </c:pt>
                <c:pt idx="7">
                  <c:v>333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0-5A52-4C29-AF4A-984F605F5D24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fr-FR"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caeea699-df86-4090-be54-68293a7b7cb6}"/>
      </c:ext>
    </c:extLst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 lang="fr-FR"/>
      </a:pPr>
      <a:endParaRPr lang="fr-FR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fr-FR"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'REVOLUTION+'!$D$70</c:f>
              <c:strCache>
                <c:ptCount val="1"/>
                <c:pt idx="0">
                  <c:v>Nbre d'instances reçues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fr-FR"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'REVOLUTION+'!$C$71:$C$78</c:f>
              <c:strCache>
                <c:ptCount val="8"/>
                <c:pt idx="0">
                  <c:v>Lundi  26/01/2026</c:v>
                </c:pt>
                <c:pt idx="1">
                  <c:v>Mardi 27/01/2026</c:v>
                </c:pt>
                <c:pt idx="2">
                  <c:v>Mercredi 28/01/2026</c:v>
                </c:pt>
                <c:pt idx="3">
                  <c:v>Jeudi  29/01/2026</c:v>
                </c:pt>
                <c:pt idx="4">
                  <c:v>Vendredi  30/01/2026</c:v>
                </c:pt>
                <c:pt idx="5">
                  <c:v>Samedi  31/01/2026</c:v>
                </c:pt>
                <c:pt idx="6">
                  <c:v>Dimanche  01/02/2026</c:v>
                </c:pt>
                <c:pt idx="7">
                  <c:v>TOTAL</c:v>
                </c:pt>
              </c:strCache>
            </c:strRef>
          </c:cat>
          <c:val>
            <c:numRef>
              <c:f>'REVOLUTION+'!$D$71:$D$78</c:f>
              <c:numCache>
                <c:formatCode>General</c:formatCode>
                <c:ptCount val="8"/>
                <c:pt idx="0">
                  <c:v>27</c:v>
                </c:pt>
                <c:pt idx="1">
                  <c:v>46</c:v>
                </c:pt>
                <c:pt idx="2">
                  <c:v>73</c:v>
                </c:pt>
                <c:pt idx="3">
                  <c:v>29</c:v>
                </c:pt>
                <c:pt idx="4">
                  <c:v>93</c:v>
                </c:pt>
                <c:pt idx="5">
                  <c:v>109</c:v>
                </c:pt>
                <c:pt idx="6">
                  <c:v>0</c:v>
                </c:pt>
                <c:pt idx="7">
                  <c:v>377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266-4B36-A094-AE80FB4EE62C}"/>
            </c:ext>
          </c:extLst>
        </c:ser>
        <c:ser>
          <c:idx val="1"/>
          <c:order val="1"/>
          <c:tx>
            <c:strRef>
              <c:f>'REVOLUTION+'!$E$70</c:f>
              <c:strCache>
                <c:ptCount val="1"/>
                <c:pt idx="0">
                  <c:v>Nbre d'instances raccordées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fr-FR"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'REVOLUTION+'!$C$71:$C$78</c:f>
              <c:strCache>
                <c:ptCount val="8"/>
                <c:pt idx="0">
                  <c:v>Lundi  26/01/2026</c:v>
                </c:pt>
                <c:pt idx="1">
                  <c:v>Mardi 27/01/2026</c:v>
                </c:pt>
                <c:pt idx="2">
                  <c:v>Mercredi 28/01/2026</c:v>
                </c:pt>
                <c:pt idx="3">
                  <c:v>Jeudi  29/01/2026</c:v>
                </c:pt>
                <c:pt idx="4">
                  <c:v>Vendredi  30/01/2026</c:v>
                </c:pt>
                <c:pt idx="5">
                  <c:v>Samedi  31/01/2026</c:v>
                </c:pt>
                <c:pt idx="6">
                  <c:v>Dimanche  01/02/2026</c:v>
                </c:pt>
                <c:pt idx="7">
                  <c:v>TOTAL</c:v>
                </c:pt>
              </c:strCache>
            </c:strRef>
          </c:cat>
          <c:val>
            <c:numRef>
              <c:f>'REVOLUTION+'!$E$71:$E$78</c:f>
              <c:numCache>
                <c:formatCode>General</c:formatCode>
                <c:ptCount val="8"/>
                <c:pt idx="0">
                  <c:v>60</c:v>
                </c:pt>
                <c:pt idx="1">
                  <c:v>56</c:v>
                </c:pt>
                <c:pt idx="2">
                  <c:v>51</c:v>
                </c:pt>
                <c:pt idx="3">
                  <c:v>59</c:v>
                </c:pt>
                <c:pt idx="4">
                  <c:v>61</c:v>
                </c:pt>
                <c:pt idx="5">
                  <c:v>43</c:v>
                </c:pt>
                <c:pt idx="6">
                  <c:v>3</c:v>
                </c:pt>
                <c:pt idx="7">
                  <c:v>333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266-4B36-A094-AE80FB4EE62C}"/>
            </c:ext>
          </c:extLst>
        </c:ser>
        <c:ser>
          <c:idx val="2"/>
          <c:order val="2"/>
          <c:tx>
            <c:strRef>
              <c:f>'REVOLUTION+'!$F$70</c:f>
              <c:strCache>
                <c:ptCount val="1"/>
                <c:pt idx="0">
                  <c:v>Nbre d'instances Mise en service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fr-FR"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'REVOLUTION+'!$C$71:$C$78</c:f>
              <c:strCache>
                <c:ptCount val="8"/>
                <c:pt idx="0">
                  <c:v>Lundi  26/01/2026</c:v>
                </c:pt>
                <c:pt idx="1">
                  <c:v>Mardi 27/01/2026</c:v>
                </c:pt>
                <c:pt idx="2">
                  <c:v>Mercredi 28/01/2026</c:v>
                </c:pt>
                <c:pt idx="3">
                  <c:v>Jeudi  29/01/2026</c:v>
                </c:pt>
                <c:pt idx="4">
                  <c:v>Vendredi  30/01/2026</c:v>
                </c:pt>
                <c:pt idx="5">
                  <c:v>Samedi  31/01/2026</c:v>
                </c:pt>
                <c:pt idx="6">
                  <c:v>Dimanche  01/02/2026</c:v>
                </c:pt>
                <c:pt idx="7">
                  <c:v>TOTAL</c:v>
                </c:pt>
              </c:strCache>
            </c:strRef>
          </c:cat>
          <c:val>
            <c:numRef>
              <c:f>'REVOLUTION+'!$F$71:$F$78</c:f>
              <c:numCache>
                <c:formatCode>General</c:formatCode>
                <c:ptCount val="8"/>
                <c:pt idx="0">
                  <c:v>60</c:v>
                </c:pt>
                <c:pt idx="1">
                  <c:v>56</c:v>
                </c:pt>
                <c:pt idx="2">
                  <c:v>51</c:v>
                </c:pt>
                <c:pt idx="3">
                  <c:v>59</c:v>
                </c:pt>
                <c:pt idx="4">
                  <c:v>61</c:v>
                </c:pt>
                <c:pt idx="5">
                  <c:v>43</c:v>
                </c:pt>
                <c:pt idx="6">
                  <c:v>3</c:v>
                </c:pt>
                <c:pt idx="7">
                  <c:v>333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266-4B36-A094-AE80FB4EE62C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349270511"/>
        <c:axId val="1349270991"/>
      </c:barChart>
      <c:catAx>
        <c:axId val="134927051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fr-FR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349270991"/>
        <c:crosses val="autoZero"/>
        <c:auto val="1"/>
        <c:lblAlgn val="ctr"/>
        <c:lblOffset val="100"/>
        <c:noMultiLvlLbl val="0"/>
      </c:catAx>
      <c:valAx>
        <c:axId val="134927099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fr-FR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34927051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fr-FR"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47be73fd-4c31-4791-9419-3c42113c9b97}"/>
      </c:ext>
    </c:extLst>
  </c:chart>
  <c:spPr>
    <a:noFill/>
    <a:ln>
      <a:noFill/>
    </a:ln>
    <a:effectLst/>
  </c:spPr>
  <c:txPr>
    <a:bodyPr/>
    <a:lstStyle/>
    <a:p>
      <a:pPr>
        <a:defRPr lang="fr-FR"/>
      </a:pPr>
      <a:endParaRPr lang="fr-FR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lang="fr-FR"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fr-FR" sz="2000" b="1" i="1" u="none" strike="noStrike" kern="1200" baseline="0">
                <a:solidFill>
                  <a:srgbClr val="F018C2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Graphique</a:t>
            </a:r>
            <a:r>
              <a:rPr lang="fr-FR" sz="1200"/>
              <a:t> </a:t>
            </a:r>
            <a:r>
              <a:rPr lang="fr-FR" sz="2000" b="1" i="1" u="none" strike="noStrike" kern="1200" baseline="0">
                <a:solidFill>
                  <a:srgbClr val="F018C2"/>
                </a:solidFill>
                <a:effectLst/>
                <a:latin typeface="Calibri" panose="020F0502020204030204" pitchFamily="34" charset="0"/>
              </a:rPr>
              <a:t>l'volution par semaine des instances </a:t>
            </a:r>
            <a:endParaRPr lang="fr-FR" sz="1200"/>
          </a:p>
        </c:rich>
      </c:tx>
      <c:layout>
        <c:manualLayout>
          <c:xMode val="edge"/>
          <c:yMode val="edge"/>
          <c:x val="9.7019816887508006E-2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fr-FR"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8A66-4F06-8B64-324F599A3943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8A66-4F06-8B64-324F599A3943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8A66-4F06-8B64-324F599A3943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8A66-4F06-8B64-324F599A3943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8A66-4F06-8B64-324F599A3943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B-8A66-4F06-8B64-324F599A3943}"/>
              </c:ext>
            </c:extLst>
          </c:dPt>
          <c:dLbls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fr-FR"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'REVOLUTION+'!$B$49:$G$49</c:f>
              <c:strCache>
                <c:ptCount val="6"/>
                <c:pt idx="0">
                  <c:v>HORS ZONE</c:v>
                </c:pt>
                <c:pt idx="1">
                  <c:v> Sans PCO</c:v>
                </c:pt>
                <c:pt idx="2">
                  <c:v>Avec PCO</c:v>
                </c:pt>
                <c:pt idx="3">
                  <c:v>AUTRE DC/DI/INJ</c:v>
                </c:pt>
                <c:pt idx="4">
                  <c:v>Etude</c:v>
                </c:pt>
                <c:pt idx="5">
                  <c:v>Raccordé</c:v>
                </c:pt>
              </c:strCache>
            </c:strRef>
          </c:cat>
          <c:val>
            <c:numRef>
              <c:f>'REVOLUTION+'!$B$50:$G$50</c:f>
              <c:numCache>
                <c:formatCode>General</c:formatCode>
                <c:ptCount val="6"/>
                <c:pt idx="0">
                  <c:v>15</c:v>
                </c:pt>
                <c:pt idx="1">
                  <c:v>123</c:v>
                </c:pt>
                <c:pt idx="2">
                  <c:v>27</c:v>
                </c:pt>
                <c:pt idx="3">
                  <c:v>13</c:v>
                </c:pt>
                <c:pt idx="4">
                  <c:v>67</c:v>
                </c:pt>
                <c:pt idx="5">
                  <c:v>132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8A66-4F06-8B64-324F599A3943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fr-FR"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2d8f5a33-5ee5-4ee8-98d9-6e88e5d89370}"/>
      </c:ext>
    </c:extLst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 lang="fr-FR"/>
      </a:pPr>
      <a:endParaRPr lang="fr-FR"/>
    </a:p>
  </c:txPr>
  <c:externalData r:id="rId4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lang="fr-FR"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fr-FR"/>
              <a:t>ANALYSE DES PERFORMANCES DES EQUIPES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fr-FR"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'REVOLUTION+'!$A$98</c:f>
              <c:strCache>
                <c:ptCount val="1"/>
                <c:pt idx="0">
                  <c:v>TRAITE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fr-FR"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'REVOLUTION+'!$B$97:$J$97</c:f>
              <c:strCache>
                <c:ptCount val="9"/>
                <c:pt idx="0">
                  <c:v>EQUIPE YAYAHA/JANIS</c:v>
                </c:pt>
                <c:pt idx="1">
                  <c:v>EQUIPE ERIC</c:v>
                </c:pt>
                <c:pt idx="2">
                  <c:v>TMS</c:v>
                </c:pt>
                <c:pt idx="3">
                  <c:v>EQUIPE CLS</c:v>
                </c:pt>
                <c:pt idx="4">
                  <c:v>EQUIPE L J GROUP</c:v>
                </c:pt>
                <c:pt idx="5">
                  <c:v>EQUIPE AGOLLEY</c:v>
                </c:pt>
                <c:pt idx="6">
                  <c:v>HTS</c:v>
                </c:pt>
                <c:pt idx="7">
                  <c:v>SIMON</c:v>
                </c:pt>
                <c:pt idx="8">
                  <c:v>HORIZON TECHNOLOGIE</c:v>
                </c:pt>
              </c:strCache>
            </c:strRef>
          </c:cat>
          <c:val>
            <c:numRef>
              <c:f>'REVOLUTION+'!$B$98:$J$98</c:f>
              <c:numCache>
                <c:formatCode>General</c:formatCode>
                <c:ptCount val="9"/>
                <c:pt idx="0">
                  <c:v>18</c:v>
                </c:pt>
                <c:pt idx="1">
                  <c:v>20</c:v>
                </c:pt>
                <c:pt idx="2">
                  <c:v>0</c:v>
                </c:pt>
                <c:pt idx="3">
                  <c:v>14</c:v>
                </c:pt>
                <c:pt idx="4">
                  <c:v>6</c:v>
                </c:pt>
                <c:pt idx="5">
                  <c:v>14</c:v>
                </c:pt>
                <c:pt idx="6">
                  <c:v>1</c:v>
                </c:pt>
                <c:pt idx="7">
                  <c:v>16</c:v>
                </c:pt>
                <c:pt idx="8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AAB-4AD5-B328-5254108E7226}"/>
            </c:ext>
          </c:extLst>
        </c:ser>
        <c:ser>
          <c:idx val="1"/>
          <c:order val="1"/>
          <c:tx>
            <c:strRef>
              <c:f>'REVOLUTION+'!$A$99</c:f>
              <c:strCache>
                <c:ptCount val="1"/>
                <c:pt idx="0">
                  <c:v>RECUS</c:v>
                </c:pt>
              </c:strCache>
            </c:strRef>
          </c:tx>
          <c:spPr>
            <a:solidFill>
              <a:schemeClr val="accent2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fr-FR"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'REVOLUTION+'!$B$97:$J$97</c:f>
              <c:strCache>
                <c:ptCount val="9"/>
                <c:pt idx="0">
                  <c:v>EQUIPE YAYAHA/JANIS</c:v>
                </c:pt>
                <c:pt idx="1">
                  <c:v>EQUIPE ERIC</c:v>
                </c:pt>
                <c:pt idx="2">
                  <c:v>TMS</c:v>
                </c:pt>
                <c:pt idx="3">
                  <c:v>EQUIPE CLS</c:v>
                </c:pt>
                <c:pt idx="4">
                  <c:v>EQUIPE L J GROUP</c:v>
                </c:pt>
                <c:pt idx="5">
                  <c:v>EQUIPE AGOLLEY</c:v>
                </c:pt>
                <c:pt idx="6">
                  <c:v>HTS</c:v>
                </c:pt>
                <c:pt idx="7">
                  <c:v>SIMON</c:v>
                </c:pt>
                <c:pt idx="8">
                  <c:v>HORIZON TECHNOLOGIE</c:v>
                </c:pt>
              </c:strCache>
            </c:strRef>
          </c:cat>
          <c:val>
            <c:numRef>
              <c:f>'REVOLUTION+'!$B$99:$J$99</c:f>
              <c:numCache>
                <c:formatCode>General</c:formatCode>
                <c:ptCount val="9"/>
                <c:pt idx="0">
                  <c:v>35</c:v>
                </c:pt>
                <c:pt idx="1">
                  <c:v>35</c:v>
                </c:pt>
                <c:pt idx="2">
                  <c:v>0</c:v>
                </c:pt>
                <c:pt idx="3">
                  <c:v>25</c:v>
                </c:pt>
                <c:pt idx="4">
                  <c:v>14</c:v>
                </c:pt>
                <c:pt idx="5">
                  <c:v>23</c:v>
                </c:pt>
                <c:pt idx="6">
                  <c:v>2</c:v>
                </c:pt>
                <c:pt idx="7">
                  <c:v>29</c:v>
                </c:pt>
                <c:pt idx="8">
                  <c:v>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AAB-4AD5-B328-5254108E7226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1412575104"/>
        <c:axId val="1412591424"/>
      </c:barChart>
      <c:catAx>
        <c:axId val="14125751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fr-FR" sz="90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412591424"/>
        <c:crosses val="autoZero"/>
        <c:auto val="1"/>
        <c:lblAlgn val="ctr"/>
        <c:lblOffset val="100"/>
        <c:noMultiLvlLbl val="0"/>
      </c:catAx>
      <c:valAx>
        <c:axId val="1412591424"/>
        <c:scaling>
          <c:orientation val="minMax"/>
        </c:scaling>
        <c:delete val="1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14125751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fr-FR"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6f74e981-8346-4e04-84ab-c5a3fa3e0b98}"/>
      </c:ext>
    </c:extLst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 lang="fr-FR"/>
      </a:pPr>
      <a:endParaRPr lang="fr-FR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05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media/image1.jpeg>
</file>

<file path=ppt/media/image3.jpe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387B95-38F8-4DFB-8573-BD5966D4D9E7}" type="datetimeFigureOut">
              <a:rPr lang="fr-FR" smtClean="0"/>
              <a:t>23/02/2026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3A8D6E-EFBD-4259-A517-DCA3693A71B0}" type="slidenum">
              <a:rPr lang="fr-FR" smtClean="0"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28403" y="945913"/>
            <a:ext cx="8637073" cy="2618554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28404" y="3564467"/>
            <a:ext cx="8637072" cy="1071095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B5135-F712-4A61-8444-4E0F71C17A0A}" type="datetimeFigureOut">
              <a:rPr lang="fr-FR" smtClean="0"/>
              <a:t>23/02/2026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27124" y="329307"/>
            <a:ext cx="5943668" cy="309201"/>
          </a:xfrm>
        </p:spPr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24392" y="134930"/>
            <a:ext cx="811019" cy="503578"/>
          </a:xfrm>
        </p:spPr>
        <p:txBody>
          <a:bodyPr/>
          <a:lstStyle/>
          <a:p>
            <a:fld id="{ABA4C3FA-411F-4F21-8A06-98579042584F}" type="slidenum">
              <a:rPr lang="fr-FR" smtClean="0"/>
              <a:t>‹N°›</a:t>
            </a:fld>
            <a:endParaRPr lang="fr-FR"/>
          </a:p>
        </p:txBody>
      </p:sp>
      <p:pic>
        <p:nvPicPr>
          <p:cNvPr id="16" name="Picture 15" descr="RedHashing.emf"/>
          <p:cNvPicPr/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>
            <a:fillRect/>
          </a:stretch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B5135-F712-4A61-8444-4E0F71C17A0A}" type="datetimeFigureOut">
              <a:rPr lang="fr-FR" smtClean="0"/>
              <a:t>23/02/2026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4C3FA-411F-4F21-8A06-98579042584F}" type="slidenum">
              <a:rPr lang="fr-FR" smtClean="0"/>
              <a:t>‹N°›</a:t>
            </a:fld>
            <a:endParaRPr lang="fr-FR"/>
          </a:p>
        </p:txBody>
      </p:sp>
      <p:pic>
        <p:nvPicPr>
          <p:cNvPr id="15" name="Picture 14" descr="RedHashing.emf"/>
          <p:cNvPicPr/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>
            <a:fillRect/>
          </a:stretch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4709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1130270" y="798973"/>
            <a:ext cx="7828830" cy="4659889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B5135-F712-4A61-8444-4E0F71C17A0A}" type="datetimeFigureOut">
              <a:rPr lang="fr-FR" smtClean="0"/>
              <a:t>23/02/2026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4C3FA-411F-4F21-8A06-98579042584F}" type="slidenum">
              <a:rPr lang="fr-FR" smtClean="0"/>
              <a:t>‹N°›</a:t>
            </a:fld>
            <a:endParaRPr lang="fr-FR"/>
          </a:p>
        </p:txBody>
      </p:sp>
      <p:pic>
        <p:nvPicPr>
          <p:cNvPr id="17" name="Picture 16" descr="RedHashing.emf"/>
          <p:cNvPicPr/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59215" b="36435"/>
          <a:stretch>
            <a:fillRect/>
          </a:stretch>
        </p:blipFill>
        <p:spPr>
          <a:xfrm rot="5400000">
            <a:off x="8642279" y="3046916"/>
            <a:ext cx="4663440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200"/>
            </a:lvl1pPr>
          </a:lstStyle>
          <a:p>
            <a:fld id="{692B5135-F712-4A61-8444-4E0F71C17A0A}" type="datetimeFigureOut">
              <a:rPr lang="fr-FR" smtClean="0"/>
              <a:t>23/02/2026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200"/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4C3FA-411F-4F21-8A06-98579042584F}" type="slidenum">
              <a:rPr lang="fr-FR" smtClean="0"/>
              <a:t>‹N°›</a:t>
            </a:fld>
            <a:endParaRPr lang="fr-FR"/>
          </a:p>
        </p:txBody>
      </p:sp>
      <p:pic>
        <p:nvPicPr>
          <p:cNvPr id="24" name="Picture 23" descr="RedHashing.emf"/>
          <p:cNvPicPr/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>
            <a:fillRect/>
          </a:stretch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9167" y="1756129"/>
            <a:ext cx="8619060" cy="2050065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129166" y="3806195"/>
            <a:ext cx="8619060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B5135-F712-4A61-8444-4E0F71C17A0A}" type="datetimeFigureOut">
              <a:rPr lang="fr-FR" smtClean="0"/>
              <a:t>23/02/2026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4C3FA-411F-4F21-8A06-98579042584F}" type="slidenum">
              <a:rPr lang="fr-FR" smtClean="0"/>
              <a:t>‹N°›</a:t>
            </a:fld>
            <a:endParaRPr lang="fr-FR"/>
          </a:p>
        </p:txBody>
      </p:sp>
      <p:pic>
        <p:nvPicPr>
          <p:cNvPr id="16" name="Picture 15" descr="RedHashing.emf"/>
          <p:cNvPicPr/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>
            <a:fillRect/>
          </a:stretch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1052" y="958037"/>
            <a:ext cx="9605635" cy="1059305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1129166" y="2165621"/>
            <a:ext cx="4645152" cy="329385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095606" y="2171769"/>
            <a:ext cx="4645152" cy="328709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B5135-F712-4A61-8444-4E0F71C17A0A}" type="datetimeFigureOut">
              <a:rPr lang="fr-FR" smtClean="0"/>
              <a:t>23/02/2026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4C3FA-411F-4F21-8A06-98579042584F}" type="slidenum">
              <a:rPr lang="fr-FR" smtClean="0"/>
              <a:t>‹N°›</a:t>
            </a:fld>
            <a:endParaRPr lang="fr-FR"/>
          </a:p>
        </p:txBody>
      </p:sp>
      <p:pic>
        <p:nvPicPr>
          <p:cNvPr id="16" name="Picture 15" descr="RedHashing.emf"/>
          <p:cNvPicPr/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>
            <a:fillRect/>
          </a:stretch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9166" y="953336"/>
            <a:ext cx="9607661" cy="1056319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129166" y="2169727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0" cap="none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1129166" y="2974448"/>
            <a:ext cx="4645152" cy="249387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094337" y="2173181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0" cap="none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094337" y="2971669"/>
            <a:ext cx="4645152" cy="248719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B5135-F712-4A61-8444-4E0F71C17A0A}" type="datetimeFigureOut">
              <a:rPr lang="fr-FR" smtClean="0"/>
              <a:t>23/02/2026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4C3FA-411F-4F21-8A06-98579042584F}" type="slidenum">
              <a:rPr lang="fr-FR" smtClean="0"/>
              <a:t>‹N°›</a:t>
            </a:fld>
            <a:endParaRPr lang="fr-FR"/>
          </a:p>
        </p:txBody>
      </p:sp>
      <p:pic>
        <p:nvPicPr>
          <p:cNvPr id="18" name="Picture 17" descr="RedHashing.emf"/>
          <p:cNvPicPr/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>
            <a:fillRect/>
          </a:stretch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B5135-F712-4A61-8444-4E0F71C17A0A}" type="datetimeFigureOut">
              <a:rPr lang="fr-FR" smtClean="0"/>
              <a:t>23/02/2026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4C3FA-411F-4F21-8A06-98579042584F}" type="slidenum">
              <a:rPr lang="fr-FR" smtClean="0"/>
              <a:t>‹N°›</a:t>
            </a:fld>
            <a:endParaRPr lang="fr-FR"/>
          </a:p>
        </p:txBody>
      </p:sp>
      <p:pic>
        <p:nvPicPr>
          <p:cNvPr id="14" name="Picture 13" descr="RedHashing.emf"/>
          <p:cNvPicPr/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>
            <a:fillRect/>
          </a:stretch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B5135-F712-4A61-8444-4E0F71C17A0A}" type="datetimeFigureOut">
              <a:rPr lang="fr-FR" smtClean="0"/>
              <a:t>23/02/2026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4C3FA-411F-4F21-8A06-98579042584F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4291" y="952578"/>
            <a:ext cx="3275013" cy="2322176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723334" y="952578"/>
            <a:ext cx="6012470" cy="4505221"/>
          </a:xfrm>
        </p:spPr>
        <p:txBody>
          <a:bodyPr anchor="ctr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1124291" y="3274754"/>
            <a:ext cx="3275013" cy="2178918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B5135-F712-4A61-8444-4E0F71C17A0A}" type="datetimeFigureOut">
              <a:rPr lang="fr-FR" smtClean="0"/>
              <a:t>23/02/2026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4C3FA-411F-4F21-8A06-98579042584F}" type="slidenum">
              <a:rPr lang="fr-FR" smtClean="0"/>
              <a:t>‹N°›</a:t>
            </a:fld>
            <a:endParaRPr lang="fr-FR"/>
          </a:p>
        </p:txBody>
      </p:sp>
      <p:pic>
        <p:nvPicPr>
          <p:cNvPr id="16" name="Picture 15" descr="RedHashing.emf"/>
          <p:cNvPicPr/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>
            <a:fillRect/>
          </a:stretch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chemeClr val="tx1">
                    <a:lumMod val="85000"/>
                    <a:lumOff val="1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14300" prst="artDeco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9124" y="1129513"/>
            <a:ext cx="5854872" cy="192420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1128247" y="3053721"/>
            <a:ext cx="5846486" cy="2096013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125300" y="5469856"/>
            <a:ext cx="5849605" cy="320123"/>
          </a:xfrm>
        </p:spPr>
        <p:txBody>
          <a:bodyPr/>
          <a:lstStyle>
            <a:lvl1pPr algn="l">
              <a:defRPr/>
            </a:lvl1pPr>
          </a:lstStyle>
          <a:p>
            <a:fld id="{692B5135-F712-4A61-8444-4E0F71C17A0A}" type="datetimeFigureOut">
              <a:rPr lang="fr-FR" smtClean="0"/>
              <a:t>23/02/2026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25300" y="318640"/>
            <a:ext cx="4877818" cy="320931"/>
          </a:xfrm>
        </p:spPr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76794" y="137408"/>
            <a:ext cx="811019" cy="503578"/>
          </a:xfrm>
        </p:spPr>
        <p:txBody>
          <a:bodyPr/>
          <a:lstStyle/>
          <a:p>
            <a:fld id="{ABA4C3FA-411F-4F21-8A06-98579042584F}" type="slidenum">
              <a:rPr lang="fr-FR" smtClean="0"/>
              <a:t>‹N°›</a:t>
            </a:fld>
            <a:endParaRPr lang="fr-FR"/>
          </a:p>
        </p:txBody>
      </p:sp>
      <p:pic>
        <p:nvPicPr>
          <p:cNvPr id="22" name="Picture 21" descr="RedHashing.emf"/>
          <p:cNvPicPr/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" t="474" r="48549" b="36564"/>
          <a:stretch>
            <a:fillRect/>
          </a:stretch>
        </p:blipFill>
        <p:spPr>
          <a:xfrm>
            <a:off x="1125460" y="643464"/>
            <a:ext cx="5879592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>
            <a:fillRect/>
          </a:stretch>
        </p:blipFill>
        <p:spPr>
          <a:xfrm>
            <a:off x="0" y="6119336"/>
            <a:ext cx="12192000" cy="74295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0" y="468769"/>
            <a:ext cx="12192000" cy="564702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  <a:lumMod val="100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/>
          <p:cNvCxnSpPr/>
          <p:nvPr/>
        </p:nvCxnSpPr>
        <p:spPr>
          <a:xfrm>
            <a:off x="0" y="6121269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30270" y="953324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0270" y="2171769"/>
            <a:ext cx="9603275" cy="3294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32830" y="330370"/>
            <a:ext cx="251539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2B5135-F712-4A61-8444-4E0F71C17A0A}" type="datetimeFigureOut">
              <a:rPr lang="fr-FR" smtClean="0"/>
              <a:t>23/02/2026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30270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18076" y="137408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ABA4C3FA-411F-4F21-8A06-98579042584F}" type="slidenum">
              <a:rPr lang="fr-FR" smtClean="0"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rganigramme : Procédé 20"/>
          <p:cNvSpPr/>
          <p:nvPr/>
        </p:nvSpPr>
        <p:spPr>
          <a:xfrm>
            <a:off x="96982" y="6691745"/>
            <a:ext cx="11436530" cy="69273"/>
          </a:xfrm>
          <a:prstGeom prst="flowChartProcess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5" name="Image 14" descr="Petit_logo_itc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52500"/>
            <a:ext cx="833832" cy="4228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Rectangle 65"/>
          <p:cNvSpPr>
            <a:spLocks noChangeArrowheads="1"/>
          </p:cNvSpPr>
          <p:nvPr/>
        </p:nvSpPr>
        <p:spPr bwMode="auto">
          <a:xfrm>
            <a:off x="714538" y="281748"/>
            <a:ext cx="218681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 marL="285750" indent="-2857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 typeface="Wingdings" panose="05000000000000000000" pitchFamily="2" charset="2"/>
              <a:buChar char="v"/>
            </a:pPr>
            <a:r>
              <a:rPr lang="fr-FR" altLang="fr-FR" sz="1800" b="1" u="sng" dirty="0">
                <a:solidFill>
                  <a:srgbClr val="F018C2"/>
                </a:solidFill>
                <a:latin typeface="Garamond" panose="02020404030301010803" pitchFamily="18" charset="0"/>
              </a:rPr>
              <a:t>POINT HEBDO</a:t>
            </a:r>
            <a:endParaRPr lang="fr-FR" altLang="fr-FR" sz="1600" dirty="0">
              <a:solidFill>
                <a:srgbClr val="F018C2"/>
              </a:solidFill>
              <a:latin typeface="Garamond" panose="02020404030301010803" pitchFamily="18" charset="0"/>
            </a:endParaRPr>
          </a:p>
        </p:txBody>
      </p:sp>
      <p:sp>
        <p:nvSpPr>
          <p:cNvPr id="8" name="Rectangle 65"/>
          <p:cNvSpPr>
            <a:spLocks noChangeArrowheads="1"/>
          </p:cNvSpPr>
          <p:nvPr/>
        </p:nvSpPr>
        <p:spPr bwMode="auto">
          <a:xfrm>
            <a:off x="205745" y="3406042"/>
            <a:ext cx="5890255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>
            <a:lvl1pPr marL="285750" indent="-2857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 typeface="Wingdings" panose="05000000000000000000" pitchFamily="2" charset="2"/>
              <a:buChar char="v"/>
            </a:pPr>
            <a:r>
              <a:rPr lang="fr-FR" altLang="fr-FR" sz="2000" b="1" u="sng" dirty="0">
                <a:solidFill>
                  <a:srgbClr val="F018C2"/>
                </a:solidFill>
                <a:latin typeface="Garamond" panose="02020404030301010803" pitchFamily="18" charset="0"/>
              </a:rPr>
              <a:t>RAPPEL DES RELIQUATS</a:t>
            </a:r>
            <a:endParaRPr lang="fr-FR" altLang="fr-FR" sz="1800" dirty="0">
              <a:solidFill>
                <a:srgbClr val="F018C2"/>
              </a:solidFill>
              <a:latin typeface="Garamond" panose="02020404030301010803" pitchFamily="18" charset="0"/>
            </a:endParaRPr>
          </a:p>
        </p:txBody>
      </p:sp>
      <p:graphicFrame>
        <p:nvGraphicFramePr>
          <p:cNvPr id="2" name="Tableau 1"/>
          <p:cNvGraphicFramePr>
            <a:graphicFrameLocks noGrp="1"/>
          </p:cNvGraphicFramePr>
          <p:nvPr/>
        </p:nvGraphicFramePr>
        <p:xfrm>
          <a:off x="833833" y="1181530"/>
          <a:ext cx="9602787" cy="2048794"/>
        </p:xfrm>
        <a:graphic>
          <a:graphicData uri="http://schemas.openxmlformats.org/drawingml/2006/table">
            <a:tbl>
              <a:tblPr/>
              <a:tblGrid>
                <a:gridCol w="13306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122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3572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4836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9240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7111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8085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58477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172912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407042">
                <a:tc>
                  <a:txBody>
                    <a:bodyPr/>
                    <a:lstStyle/>
                    <a:p>
                      <a:pPr algn="l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Statut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Instances ITC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ABIDJAN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BOUAKE</a:t>
                      </a:r>
                    </a:p>
                  </a:txBody>
                  <a:tcPr marL="4115" marR="4115" marT="41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YAMOUSSOUKRO</a:t>
                      </a:r>
                    </a:p>
                  </a:txBody>
                  <a:tcPr marL="4115" marR="4115" marT="41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DIVO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GAGNOA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SAN PEDRO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KATIOLA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5785">
                <a:tc>
                  <a:txBody>
                    <a:bodyPr/>
                    <a:lstStyle/>
                    <a:p>
                      <a:pPr algn="l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Report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1924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1032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520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232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74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5785">
                <a:tc>
                  <a:txBody>
                    <a:bodyPr/>
                    <a:lstStyle/>
                    <a:p>
                      <a:pPr algn="l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Reçu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377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140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</a:t>
                      </a:r>
                    </a:p>
                  </a:txBody>
                  <a:tcPr marL="4115" marR="4115" marT="41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85</a:t>
                      </a:r>
                    </a:p>
                  </a:txBody>
                  <a:tcPr marL="4115" marR="4115" marT="41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58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5785">
                <a:tc>
                  <a:txBody>
                    <a:bodyPr/>
                    <a:lstStyle/>
                    <a:p>
                      <a:pPr algn="l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 ITC Semaine 1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2301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1172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566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317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86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74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5785">
                <a:tc>
                  <a:txBody>
                    <a:bodyPr/>
                    <a:lstStyle/>
                    <a:p>
                      <a:pPr algn="l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Raccorder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333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99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110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05785">
                <a:tc>
                  <a:txBody>
                    <a:bodyPr/>
                    <a:lstStyle/>
                    <a:p>
                      <a:pPr algn="l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 ITC actuel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1968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1073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516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207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5785">
                <a:tc>
                  <a:txBody>
                    <a:bodyPr/>
                    <a:lstStyle/>
                    <a:p>
                      <a:pPr algn="l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Bloqué 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1633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946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424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140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07042">
                <a:tc>
                  <a:txBody>
                    <a:bodyPr/>
                    <a:lstStyle/>
                    <a:p>
                      <a:pPr algn="l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Reliquat non  raccordé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335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127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92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67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3" name="Tableau 2"/>
          <p:cNvGraphicFramePr>
            <a:graphicFrameLocks noGrp="1"/>
          </p:cNvGraphicFramePr>
          <p:nvPr/>
        </p:nvGraphicFramePr>
        <p:xfrm>
          <a:off x="714538" y="3909527"/>
          <a:ext cx="9602787" cy="1769351"/>
        </p:xfrm>
        <a:graphic>
          <a:graphicData uri="http://schemas.openxmlformats.org/drawingml/2006/table">
            <a:tbl>
              <a:tblPr/>
              <a:tblGrid>
                <a:gridCol w="13314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09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384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4918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8798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7391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8186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58007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1720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221779">
                <a:tc gridSpan="9"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Reliquat non raccordé</a:t>
                      </a:r>
                    </a:p>
                  </a:txBody>
                  <a:tcPr marL="4115" marR="4115" marT="411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1779"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fr-FR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Statut</a:t>
                      </a:r>
                    </a:p>
                  </a:txBody>
                  <a:tcPr marL="4115" marR="4115" marT="41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Nombre</a:t>
                      </a:r>
                    </a:p>
                  </a:txBody>
                  <a:tcPr marL="4115" marR="4115" marT="41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115" marR="4115" marT="41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115" marR="4115" marT="41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8677">
                <a:tc>
                  <a:txBody>
                    <a:bodyPr/>
                    <a:lstStyle/>
                    <a:p>
                      <a:pPr algn="l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 cours de raccordement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214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69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57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1779">
                <a:tc>
                  <a:txBody>
                    <a:bodyPr/>
                    <a:lstStyle/>
                    <a:p>
                      <a:pPr algn="l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Déploiement PCO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1779">
                <a:tc>
                  <a:txBody>
                    <a:bodyPr/>
                    <a:lstStyle/>
                    <a:p>
                      <a:pPr algn="l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Etude en cours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77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1779">
                <a:tc>
                  <a:txBody>
                    <a:bodyPr/>
                    <a:lstStyle/>
                    <a:p>
                      <a:pPr algn="l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Implantation PM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1779">
                <a:tc>
                  <a:txBody>
                    <a:bodyPr/>
                    <a:lstStyle/>
                    <a:p>
                      <a:pPr algn="l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335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127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92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67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203"/>
    </mc:Choice>
    <mc:Fallback xmlns="">
      <p:transition spd="slow" advTm="27203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rganigramme : Procédé 20"/>
          <p:cNvSpPr/>
          <p:nvPr/>
        </p:nvSpPr>
        <p:spPr>
          <a:xfrm>
            <a:off x="96982" y="6691745"/>
            <a:ext cx="11436530" cy="69273"/>
          </a:xfrm>
          <a:prstGeom prst="flowChartProcess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5" name="Image 14" descr="Petit_logo_itc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52500"/>
            <a:ext cx="833832" cy="4228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Rectangle 65"/>
          <p:cNvSpPr>
            <a:spLocks noChangeArrowheads="1"/>
          </p:cNvSpPr>
          <p:nvPr/>
        </p:nvSpPr>
        <p:spPr bwMode="auto">
          <a:xfrm>
            <a:off x="2112281" y="309360"/>
            <a:ext cx="900047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 marL="285750" indent="-2857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 typeface="Wingdings" panose="05000000000000000000" pitchFamily="2" charset="2"/>
              <a:buChar char="v"/>
            </a:pPr>
            <a:r>
              <a:rPr lang="fr-FR" altLang="fr-FR" sz="1800" b="1" dirty="0">
                <a:solidFill>
                  <a:srgbClr val="F018C2"/>
                </a:solidFill>
                <a:latin typeface="Garamond" panose="02020404030301010803" pitchFamily="18" charset="0"/>
              </a:rPr>
              <a:t> ANALYSE DES CAMEMBERTS ITC PAR VILLE ET REALISATION SEMAINE 05</a:t>
            </a:r>
          </a:p>
        </p:txBody>
      </p:sp>
      <p:graphicFrame>
        <p:nvGraphicFramePr>
          <p:cNvPr id="2" name="Tableau 1"/>
          <p:cNvGraphicFramePr>
            <a:graphicFrameLocks noGrp="1"/>
          </p:cNvGraphicFramePr>
          <p:nvPr/>
        </p:nvGraphicFramePr>
        <p:xfrm>
          <a:off x="833833" y="1213796"/>
          <a:ext cx="9602787" cy="661657"/>
        </p:xfrm>
        <a:graphic>
          <a:graphicData uri="http://schemas.openxmlformats.org/drawingml/2006/table">
            <a:tbl>
              <a:tblPr/>
              <a:tblGrid>
                <a:gridCol w="13306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122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3572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4836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9240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7111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8085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58477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172912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491357"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1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Réalisation Abidjan</a:t>
                      </a:r>
                    </a:p>
                  </a:txBody>
                  <a:tcPr marL="4115" marR="4115" marT="41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Réalisation Bouake</a:t>
                      </a:r>
                    </a:p>
                  </a:txBody>
                  <a:tcPr marL="4115" marR="4115" marT="41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Réalisation Yamoussoukro</a:t>
                      </a:r>
                    </a:p>
                  </a:txBody>
                  <a:tcPr marL="4115" marR="4115" marT="41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Réalisation Divo</a:t>
                      </a:r>
                    </a:p>
                  </a:txBody>
                  <a:tcPr marL="4115" marR="4115" marT="41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1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Réalisation Gagnoa</a:t>
                      </a:r>
                    </a:p>
                  </a:txBody>
                  <a:tcPr marL="4115" marR="4115" marT="41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Réalisation San Pedro</a:t>
                      </a:r>
                    </a:p>
                  </a:txBody>
                  <a:tcPr marL="4115" marR="4115" marT="41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Réalisation Katiola</a:t>
                      </a:r>
                    </a:p>
                  </a:txBody>
                  <a:tcPr marL="4115" marR="4115" marT="41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Reliquat Objectifs Moov</a:t>
                      </a:r>
                    </a:p>
                  </a:txBody>
                  <a:tcPr marL="4115" marR="4115" marT="4115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Reliquat Objectifs Moov</a:t>
                      </a:r>
                    </a:p>
                  </a:txBody>
                  <a:tcPr marL="4115" marR="4115" marT="411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0300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99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110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333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333/600 soit 55,5%</a:t>
                      </a:r>
                    </a:p>
                  </a:txBody>
                  <a:tcPr marL="4115" marR="4115" marT="411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5" name="Graphique 4"/>
          <p:cNvGraphicFramePr/>
          <p:nvPr/>
        </p:nvGraphicFramePr>
        <p:xfrm>
          <a:off x="3614056" y="2187072"/>
          <a:ext cx="4963887" cy="299629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203"/>
    </mc:Choice>
    <mc:Fallback xmlns="">
      <p:transition spd="slow" advTm="27203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rganigramme : Procédé 20"/>
          <p:cNvSpPr/>
          <p:nvPr/>
        </p:nvSpPr>
        <p:spPr>
          <a:xfrm>
            <a:off x="96982" y="6691745"/>
            <a:ext cx="11436530" cy="69273"/>
          </a:xfrm>
          <a:prstGeom prst="flowChartProcess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5" name="Image 14" descr="Petit_logo_itc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52500"/>
            <a:ext cx="833832" cy="4228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Rectangle 65"/>
          <p:cNvSpPr>
            <a:spLocks noChangeArrowheads="1"/>
          </p:cNvSpPr>
          <p:nvPr/>
        </p:nvSpPr>
        <p:spPr bwMode="auto">
          <a:xfrm>
            <a:off x="944978" y="106032"/>
            <a:ext cx="9882449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 marL="285750" indent="-2857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 typeface="Wingdings" panose="05000000000000000000" pitchFamily="2" charset="2"/>
              <a:buChar char="v"/>
            </a:pPr>
            <a:r>
              <a:rPr lang="fr-FR" altLang="fr-FR" sz="1800" dirty="0">
                <a:solidFill>
                  <a:srgbClr val="F018C2"/>
                </a:solidFill>
                <a:latin typeface="Garamond" panose="02020404030301010803" pitchFamily="18" charset="0"/>
              </a:rPr>
              <a:t> </a:t>
            </a:r>
            <a:r>
              <a:rPr lang="fr-FR" altLang="fr-FR" sz="1800" b="1" dirty="0">
                <a:solidFill>
                  <a:srgbClr val="F018C2"/>
                </a:solidFill>
                <a:latin typeface="Garamond" panose="02020404030301010803" pitchFamily="18" charset="0"/>
              </a:rPr>
              <a:t>EVOLUTION PAR JOUR DES RACCORDEMENTS &amp; INSTANCES DE LA SEMAINE S05</a:t>
            </a:r>
          </a:p>
        </p:txBody>
      </p:sp>
      <p:graphicFrame>
        <p:nvGraphicFramePr>
          <p:cNvPr id="2" name="Tableau 1"/>
          <p:cNvGraphicFramePr>
            <a:graphicFrameLocks noGrp="1"/>
          </p:cNvGraphicFramePr>
          <p:nvPr/>
        </p:nvGraphicFramePr>
        <p:xfrm>
          <a:off x="1567097" y="974834"/>
          <a:ext cx="8496300" cy="2057400"/>
        </p:xfrm>
        <a:graphic>
          <a:graphicData uri="http://schemas.openxmlformats.org/drawingml/2006/table">
            <a:tbl>
              <a:tblPr/>
              <a:tblGrid>
                <a:gridCol w="183857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682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11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5781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28600"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semaine : S2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Nbre d'instances reçues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Nbre d'instances raccordées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Nbre d'instances Mise en service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l" rtl="0" fontAlgn="b">
                        <a:buNone/>
                      </a:pPr>
                      <a:r>
                        <a:rPr lang="fr-FR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Lundi  26/01/2026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l" rtl="0" fontAlgn="b">
                        <a:buNone/>
                      </a:pPr>
                      <a:r>
                        <a:rPr lang="fr-FR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Mardi 27/01/2026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56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56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l" rtl="0" fontAlgn="b">
                        <a:buNone/>
                      </a:pPr>
                      <a:r>
                        <a:rPr lang="fr-FR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Mercredi 28/01/2026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73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l" rtl="0" fontAlgn="b">
                        <a:buNone/>
                      </a:pPr>
                      <a:r>
                        <a:rPr lang="fr-FR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Jeudi  29/01/2026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l" rtl="0" fontAlgn="b">
                        <a:buNone/>
                      </a:pPr>
                      <a:r>
                        <a:rPr lang="fr-FR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Vendredi  30/01/2026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93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61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61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l" rtl="0" fontAlgn="b">
                        <a:buNone/>
                      </a:pPr>
                      <a:r>
                        <a:rPr lang="fr-FR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Samedi  31/01/2026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l" rtl="0" fontAlgn="b">
                        <a:buNone/>
                      </a:pPr>
                      <a:r>
                        <a:rPr lang="fr-FR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Dimanche  01/02/2026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1400" b="1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377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1400" b="1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333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14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333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4" name="Graphique 3"/>
          <p:cNvGraphicFramePr/>
          <p:nvPr/>
        </p:nvGraphicFramePr>
        <p:xfrm>
          <a:off x="684118" y="3303584"/>
          <a:ext cx="10143309" cy="27700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203"/>
    </mc:Choice>
    <mc:Fallback xmlns="">
      <p:transition spd="slow" advTm="27203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87910" y="321962"/>
            <a:ext cx="48869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ctr"/>
            <a:r>
              <a:rPr lang="fr-FR" b="1" i="1" u="none" strike="noStrike" dirty="0">
                <a:solidFill>
                  <a:srgbClr val="F018C2"/>
                </a:solidFill>
                <a:effectLst/>
                <a:latin typeface="Calibri" panose="020F0502020204030204" pitchFamily="34" charset="0"/>
              </a:rPr>
              <a:t>1/ : Evolution par semaine des instances reçu S-5 </a:t>
            </a:r>
          </a:p>
        </p:txBody>
      </p:sp>
      <p:sp>
        <p:nvSpPr>
          <p:cNvPr id="10" name="Rectangle 9"/>
          <p:cNvSpPr/>
          <p:nvPr/>
        </p:nvSpPr>
        <p:spPr>
          <a:xfrm>
            <a:off x="4198330" y="0"/>
            <a:ext cx="28526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ctr"/>
            <a:r>
              <a:rPr lang="fr-FR" b="1" i="1" dirty="0">
                <a:latin typeface="Calibri" panose="020F0502020204030204" pitchFamily="34" charset="0"/>
              </a:rPr>
              <a:t>Instances &amp; raccordements</a:t>
            </a:r>
            <a:endParaRPr lang="fr-FR" b="1" i="1" u="none" strike="noStrike" dirty="0">
              <a:effectLst/>
              <a:latin typeface="Calibri" panose="020F0502020204030204" pitchFamily="34" charset="0"/>
            </a:endParaRPr>
          </a:p>
        </p:txBody>
      </p:sp>
      <p:pic>
        <p:nvPicPr>
          <p:cNvPr id="2" name="Image 1" descr="Petit_logo_itc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60" y="69850"/>
            <a:ext cx="819150" cy="41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 2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90810" y="69850"/>
            <a:ext cx="732430" cy="319087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8" name="Tableau 7"/>
          <p:cNvGraphicFramePr>
            <a:graphicFrameLocks noGrp="1"/>
          </p:cNvGraphicFramePr>
          <p:nvPr/>
        </p:nvGraphicFramePr>
        <p:xfrm>
          <a:off x="973431" y="914082"/>
          <a:ext cx="9602788" cy="558810"/>
        </p:xfrm>
        <a:graphic>
          <a:graphicData uri="http://schemas.openxmlformats.org/drawingml/2006/table">
            <a:tbl>
              <a:tblPr/>
              <a:tblGrid>
                <a:gridCol w="16442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724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7980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4254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2053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7639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21200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177986"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HORS ZONE</a:t>
                      </a:r>
                    </a:p>
                  </a:txBody>
                  <a:tcPr marL="5085" marR="5085" marT="508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Sans PCO</a:t>
                      </a:r>
                    </a:p>
                  </a:txBody>
                  <a:tcPr marL="5085" marR="5085" marT="508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Avec PCO</a:t>
                      </a:r>
                    </a:p>
                  </a:txBody>
                  <a:tcPr marL="5085" marR="5085" marT="508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AUTRE DC/DI/INJ</a:t>
                      </a:r>
                    </a:p>
                  </a:txBody>
                  <a:tcPr marL="5085" marR="5085" marT="508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Etude</a:t>
                      </a:r>
                    </a:p>
                  </a:txBody>
                  <a:tcPr marL="5085" marR="5085" marT="508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Raccordé</a:t>
                      </a:r>
                    </a:p>
                  </a:txBody>
                  <a:tcPr marL="5085" marR="5085" marT="508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Pourcentage</a:t>
                      </a:r>
                    </a:p>
                  </a:txBody>
                  <a:tcPr marL="5085" marR="5085" marT="508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7986"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5085" marR="5085" marT="508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123</a:t>
                      </a:r>
                    </a:p>
                  </a:txBody>
                  <a:tcPr marL="5085" marR="5085" marT="508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5085" marR="5085" marT="508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5085" marR="5085" marT="508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67</a:t>
                      </a:r>
                    </a:p>
                  </a:txBody>
                  <a:tcPr marL="5085" marR="5085" marT="508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132</a:t>
                      </a:r>
                    </a:p>
                  </a:txBody>
                  <a:tcPr marL="5085" marR="5085" marT="508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fr-F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132/377 soit 35,01%</a:t>
                      </a:r>
                    </a:p>
                  </a:txBody>
                  <a:tcPr marL="5085" marR="5085" marT="508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9" name="Graphique 8"/>
          <p:cNvGraphicFramePr/>
          <p:nvPr/>
        </p:nvGraphicFramePr>
        <p:xfrm>
          <a:off x="973431" y="1695680"/>
          <a:ext cx="5839077" cy="36467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1" name="Tableau 10"/>
          <p:cNvGraphicFramePr>
            <a:graphicFrameLocks noGrp="1"/>
          </p:cNvGraphicFramePr>
          <p:nvPr/>
        </p:nvGraphicFramePr>
        <p:xfrm>
          <a:off x="7766341" y="1814804"/>
          <a:ext cx="3337088" cy="3324750"/>
        </p:xfrm>
        <a:graphic>
          <a:graphicData uri="http://schemas.openxmlformats.org/drawingml/2006/table">
            <a:tbl>
              <a:tblPr/>
              <a:tblGrid>
                <a:gridCol w="33370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03541"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fr-FR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Statistiques de la semaine en cours</a:t>
                      </a:r>
                    </a:p>
                  </a:txBody>
                  <a:tcPr marL="6834" marR="6834" marT="683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9015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•</a:t>
                      </a:r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Instances  </a:t>
                      </a:r>
                      <a:r>
                        <a:rPr lang="fr-FR" sz="1600" b="0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377</a:t>
                      </a:r>
                      <a:endParaRPr lang="fr-FR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46030" marR="6834" marT="683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3541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•</a:t>
                      </a:r>
                      <a:r>
                        <a:rPr lang="fr-FR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Réalisation S52: </a:t>
                      </a:r>
                      <a:r>
                        <a:rPr lang="fr-FR" sz="1600" b="1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333</a:t>
                      </a:r>
                      <a:r>
                        <a:rPr lang="fr-FR" sz="1000" b="1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/600 soit 55,5%</a:t>
                      </a:r>
                      <a:endParaRPr lang="fr-FR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46030" marR="6834" marT="683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9015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•</a:t>
                      </a:r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Réalisations :</a:t>
                      </a:r>
                      <a:r>
                        <a:rPr lang="fr-FR" sz="1600" b="0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 333</a:t>
                      </a:r>
                      <a:endParaRPr lang="fr-FR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46030" marR="6834" marT="683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3541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•</a:t>
                      </a:r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Réal/Objectifs :</a:t>
                      </a:r>
                      <a:r>
                        <a:rPr lang="fr-FR" sz="1600" b="0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 55</a:t>
                      </a:r>
                      <a:r>
                        <a:rPr lang="fr-FR" sz="1600" b="1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,5</a:t>
                      </a:r>
                      <a:r>
                        <a:rPr lang="fr-FR" sz="1600" b="0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%</a:t>
                      </a:r>
                      <a:endParaRPr lang="fr-FR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46030" marR="6834" marT="683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3541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•</a:t>
                      </a:r>
                      <a:r>
                        <a:rPr lang="fr-FR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Délai Sans PCO: </a:t>
                      </a:r>
                      <a:r>
                        <a:rPr lang="fr-FR" sz="1600" b="1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32,62%</a:t>
                      </a:r>
                      <a:endParaRPr lang="fr-FR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46030" marR="6834" marT="683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03541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•</a:t>
                      </a:r>
                      <a:r>
                        <a:rPr lang="fr-FR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Délai Avec PCO: </a:t>
                      </a:r>
                      <a:r>
                        <a:rPr lang="fr-FR" sz="1600" b="1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7,16%</a:t>
                      </a:r>
                      <a:endParaRPr lang="fr-FR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46030" marR="6834" marT="683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9015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fr-F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Délai Etude: </a:t>
                      </a:r>
                      <a:r>
                        <a:rPr lang="fr-FR" sz="16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17,77%</a:t>
                      </a:r>
                      <a:endParaRPr lang="fr-FR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4" marR="6834" marT="683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99000"/>
                <a:lumOff val="1000"/>
              </a:schemeClr>
            </a:gs>
            <a:gs pos="100000">
              <a:schemeClr val="bg1">
                <a:shade val="80000"/>
                <a:lumMod val="108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rganigramme : Procédé 20"/>
          <p:cNvSpPr/>
          <p:nvPr/>
        </p:nvSpPr>
        <p:spPr>
          <a:xfrm>
            <a:off x="416917" y="6718122"/>
            <a:ext cx="11436530" cy="69273"/>
          </a:xfrm>
          <a:prstGeom prst="flowChartProcess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5" name="Image 14" descr="Petit_logo_itc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52500"/>
            <a:ext cx="833832" cy="4228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Rectangle 65"/>
          <p:cNvSpPr>
            <a:spLocks noChangeArrowheads="1"/>
          </p:cNvSpPr>
          <p:nvPr/>
        </p:nvSpPr>
        <p:spPr bwMode="auto">
          <a:xfrm>
            <a:off x="1769219" y="290698"/>
            <a:ext cx="835498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 marL="285750" indent="-2857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 typeface="Wingdings" panose="05000000000000000000" pitchFamily="2" charset="2"/>
              <a:buChar char="v"/>
            </a:pPr>
            <a:r>
              <a:rPr lang="fr-FR" altLang="fr-FR" sz="1800" b="1" dirty="0">
                <a:solidFill>
                  <a:srgbClr val="F018C2"/>
                </a:solidFill>
                <a:latin typeface="Garamond" panose="02020404030301010803" pitchFamily="18" charset="0"/>
              </a:rPr>
              <a:t> ANALYSE DES PERFORMANCES DES EQUIPES ABIDJAN SEMAINE S05</a:t>
            </a:r>
          </a:p>
        </p:txBody>
      </p:sp>
      <p:graphicFrame>
        <p:nvGraphicFramePr>
          <p:cNvPr id="2" name="Tableau 1"/>
          <p:cNvGraphicFramePr>
            <a:graphicFrameLocks noGrp="1"/>
          </p:cNvGraphicFramePr>
          <p:nvPr/>
        </p:nvGraphicFramePr>
        <p:xfrm>
          <a:off x="682431" y="1116992"/>
          <a:ext cx="9602789" cy="588883"/>
        </p:xfrm>
        <a:graphic>
          <a:graphicData uri="http://schemas.openxmlformats.org/drawingml/2006/table">
            <a:tbl>
              <a:tblPr/>
              <a:tblGrid>
                <a:gridCol w="3119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87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8263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208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078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4717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4281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48997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637089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13481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274745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endParaRPr lang="fr-FR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82" marR="3982" marT="3982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EQUIPE YAYAHA/JANIS</a:t>
                      </a:r>
                    </a:p>
                  </a:txBody>
                  <a:tcPr marL="3982" marR="3982" marT="3982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EQUIPE ERIC</a:t>
                      </a:r>
                    </a:p>
                  </a:txBody>
                  <a:tcPr marL="3982" marR="3982" marT="39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TMS</a:t>
                      </a:r>
                    </a:p>
                  </a:txBody>
                  <a:tcPr marL="3982" marR="3982" marT="39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EQUIPE CLS</a:t>
                      </a:r>
                    </a:p>
                  </a:txBody>
                  <a:tcPr marL="3982" marR="3982" marT="39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EQUIPE L J GROUP</a:t>
                      </a:r>
                    </a:p>
                  </a:txBody>
                  <a:tcPr marL="3982" marR="3982" marT="39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EQUIPE AGOLLEY</a:t>
                      </a:r>
                    </a:p>
                  </a:txBody>
                  <a:tcPr marL="3982" marR="3982" marT="39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HTS</a:t>
                      </a:r>
                    </a:p>
                  </a:txBody>
                  <a:tcPr marL="3982" marR="3982" marT="39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SIMON</a:t>
                      </a:r>
                    </a:p>
                  </a:txBody>
                  <a:tcPr marL="3982" marR="3982" marT="39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HORIZON TECHNOLOGIE</a:t>
                      </a:r>
                    </a:p>
                  </a:txBody>
                  <a:tcPr marL="3982" marR="3982" marT="39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1309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TRAITE</a:t>
                      </a:r>
                    </a:p>
                  </a:txBody>
                  <a:tcPr marL="3982" marR="3982" marT="3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3982" marR="3982" marT="3982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3982" marR="3982" marT="39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3982" marR="3982" marT="39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3982" marR="3982" marT="39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3982" marR="3982" marT="39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3982" marR="3982" marT="39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982" marR="3982" marT="39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3982" marR="3982" marT="39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fr-FR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3982" marR="3982" marT="39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9272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RECUS</a:t>
                      </a:r>
                    </a:p>
                  </a:txBody>
                  <a:tcPr marL="3982" marR="3982" marT="3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</a:t>
                      </a:r>
                    </a:p>
                  </a:txBody>
                  <a:tcPr marL="3982" marR="3982" marT="3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</a:t>
                      </a:r>
                    </a:p>
                  </a:txBody>
                  <a:tcPr marL="3982" marR="3982" marT="39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3982" marR="3982" marT="39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3982" marR="3982" marT="39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3982" marR="3982" marT="39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</a:t>
                      </a:r>
                    </a:p>
                  </a:txBody>
                  <a:tcPr marL="3982" marR="3982" marT="39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3982" marR="3982" marT="39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</a:t>
                      </a:r>
                    </a:p>
                  </a:txBody>
                  <a:tcPr marL="3982" marR="3982" marT="39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fr-FR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3982" marR="3982" marT="39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3" name="Graphique 2"/>
          <p:cNvGraphicFramePr/>
          <p:nvPr/>
        </p:nvGraphicFramePr>
        <p:xfrm>
          <a:off x="2218513" y="2347503"/>
          <a:ext cx="6803251" cy="28629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203"/>
    </mc:Choice>
    <mc:Fallback xmlns="">
      <p:transition spd="slow" advTm="27203"/>
    </mc:Fallback>
  </mc:AlternateContent>
</p:sld>
</file>

<file path=ppt/theme/theme1.xml><?xml version="1.0" encoding="utf-8"?>
<a:theme xmlns:a="http://schemas.openxmlformats.org/drawingml/2006/main" name="Galerie">
  <a:themeElements>
    <a:clrScheme name="Galerie">
      <a:dk1>
        <a:sysClr val="windowText" lastClr="000000"/>
      </a:dk1>
      <a:lt1>
        <a:sysClr val="window" lastClr="FFFFFF"/>
      </a:lt1>
      <a:dk2>
        <a:srgbClr val="454545"/>
      </a:dk2>
      <a:lt2>
        <a:srgbClr val="DCDCE0"/>
      </a:lt2>
      <a:accent1>
        <a:srgbClr val="415588"/>
      </a:accent1>
      <a:accent2>
        <a:srgbClr val="4294B6"/>
      </a:accent2>
      <a:accent3>
        <a:srgbClr val="087D7C"/>
      </a:accent3>
      <a:accent4>
        <a:srgbClr val="2CB663"/>
      </a:accent4>
      <a:accent5>
        <a:srgbClr val="DF8822"/>
      </a:accent5>
      <a:accent6>
        <a:srgbClr val="BC410A"/>
      </a:accent6>
      <a:hlink>
        <a:srgbClr val="5977C4"/>
      </a:hlink>
      <a:folHlink>
        <a:srgbClr val="A1A9BF"/>
      </a:folHlink>
    </a:clrScheme>
    <a:fontScheme name="Galerie">
      <a:majorFont>
        <a:latin typeface="Century Gothic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erie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  <a:lumMod val="108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2</TotalTime>
  <Words>414</Words>
  <Application>Microsoft Office PowerPoint</Application>
  <PresentationFormat>Grand écran</PresentationFormat>
  <Paragraphs>243</Paragraphs>
  <Slides>5</Slides>
  <Notes>0</Notes>
  <HiddenSlides>0</HiddenSlides>
  <MMClips>0</MMClips>
  <ScaleCrop>false</ScaleCrop>
  <HeadingPairs>
    <vt:vector size="8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</vt:i4>
      </vt:variant>
      <vt:variant>
        <vt:lpstr>Diaporamas personnalisés</vt:lpstr>
      </vt:variant>
      <vt:variant>
        <vt:i4>1</vt:i4>
      </vt:variant>
    </vt:vector>
  </HeadingPairs>
  <TitlesOfParts>
    <vt:vector size="12" baseType="lpstr">
      <vt:lpstr>Arial</vt:lpstr>
      <vt:lpstr>Calibri</vt:lpstr>
      <vt:lpstr>Century Gothic</vt:lpstr>
      <vt:lpstr>Garamond</vt:lpstr>
      <vt:lpstr>Wingdings</vt:lpstr>
      <vt:lpstr>Galerie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Diaporama personnalisé 1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PC</dc:creator>
  <cp:lastModifiedBy>Chantre Hosy</cp:lastModifiedBy>
  <cp:revision>694</cp:revision>
  <dcterms:created xsi:type="dcterms:W3CDTF">2021-01-26T16:57:00Z</dcterms:created>
  <dcterms:modified xsi:type="dcterms:W3CDTF">2026-02-23T16:40:58Z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BBED116802704A60A23981F9A680C835_13</vt:lpwstr>
  </property>
  <property fmtid="{D5CDD505-2E9C-101B-9397-08002B2CF9AE}" pid="3" name="KSOProductBuildVer">
    <vt:lpwstr>1036-12.2.0.23196</vt:lpwstr>
  </property>
</Properties>
</file>

<file path=docProps/thumbnail.jpeg>
</file>